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6" autoAdjust="0"/>
    <p:restoredTop sz="94660"/>
  </p:normalViewPr>
  <p:slideViewPr>
    <p:cSldViewPr snapToGrid="0">
      <p:cViewPr varScale="1">
        <p:scale>
          <a:sx n="99" d="100"/>
          <a:sy n="99" d="100"/>
        </p:scale>
        <p:origin x="898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zej Sobczak" userId="d2f6c5a3-fa73-437a-893a-d59a63177ec7" providerId="ADAL" clId="{15B077E2-84B9-4E79-B84C-67676605CE00}"/>
    <pc:docChg chg="delSld">
      <pc:chgData name="Andrzej Sobczak" userId="d2f6c5a3-fa73-437a-893a-d59a63177ec7" providerId="ADAL" clId="{15B077E2-84B9-4E79-B84C-67676605CE00}" dt="2025-10-01T15:12:14.154" v="0" actId="47"/>
      <pc:docMkLst>
        <pc:docMk/>
      </pc:docMkLst>
      <pc:sldChg chg="del">
        <pc:chgData name="Andrzej Sobczak" userId="d2f6c5a3-fa73-437a-893a-d59a63177ec7" providerId="ADAL" clId="{15B077E2-84B9-4E79-B84C-67676605CE00}" dt="2025-10-01T15:12:14.154" v="0" actId="47"/>
        <pc:sldMkLst>
          <pc:docMk/>
          <pc:sldMk cId="1414613740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381BB8B-E56F-BEA7-DD5F-6EF25989D7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048B51A8-5949-F057-60F4-70F3573A42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03F4381-E2EF-6F6E-AA71-060388BE9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CD24-DEB1-40CE-8C86-CA050D15A4FD}" type="datetimeFigureOut">
              <a:rPr lang="pl-PL" smtClean="0"/>
              <a:t>01.10.2025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C0D8D0E-3927-7AD6-5B47-A21EAA262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CB70F86-446E-0819-0106-A2384AFD6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538E-4F90-41F4-A008-9CD662AA71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3446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A269D3-9A14-1B76-53A7-147FEDE5A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C375F04-F06A-5207-2EC1-CB3F02A61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A2AF8F4-B464-82DB-EFDC-415857E4C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CD24-DEB1-40CE-8C86-CA050D15A4FD}" type="datetimeFigureOut">
              <a:rPr lang="pl-PL" smtClean="0"/>
              <a:t>01.10.2025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008ACAF-AA4C-C712-2015-A912732C7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306D5C6-4D71-E45C-8A0F-32E1752A8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538E-4F90-41F4-A008-9CD662AA71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5087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967468A-0737-20AB-C8DC-CD9852D1B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B70C5C35-A18B-74B4-8031-C37B1B9259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49B0654-225C-4807-3F3E-F178A0407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CD24-DEB1-40CE-8C86-CA050D15A4FD}" type="datetimeFigureOut">
              <a:rPr lang="pl-PL" smtClean="0"/>
              <a:t>01.10.2025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E52E313-9C6B-279A-109A-28B92061B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98F8E03-B8C6-3817-3115-F4342CFC9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538E-4F90-41F4-A008-9CD662AA71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8258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139A674-2141-1EBA-0092-5B9C22553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BE2498-430E-C089-7E6F-A32A24C6B4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284FD4EC-FD80-7258-E6D3-172A5AD6EE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FEB12CD-D68F-B8E4-9943-EB0A6BC8C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CD24-DEB1-40CE-8C86-CA050D15A4FD}" type="datetimeFigureOut">
              <a:rPr lang="pl-PL" smtClean="0"/>
              <a:t>01.10.2025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2AFDA30-1060-7AA7-BB1D-7BB274912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EE781B10-D9D0-10F0-CA4E-C2B66008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538E-4F90-41F4-A008-9CD662AA71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3725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CAEE5DD-5EDB-F93E-0B7D-246F9C673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9050F5F-88EE-0EF8-9646-33101DD883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8B260516-C8C2-E566-BB48-A5A910AB48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BF51CBEE-CEB0-D7CF-80F6-C7D95A9B8F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E319F7BB-DF16-489C-72DB-D434E59CEF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F57FEB17-D5C6-B43A-37DF-19516B50F6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CD24-DEB1-40CE-8C86-CA050D15A4FD}" type="datetimeFigureOut">
              <a:rPr lang="pl-PL" smtClean="0"/>
              <a:t>01.10.2025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25DC1945-B115-FAEB-827A-B9328B05A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FDBBB3CE-366B-B6AF-9E95-874A2348D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538E-4F90-41F4-A008-9CD662AA71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38440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F65E8F6-5C98-1A57-F713-2DF559FF75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3D681BDE-3997-71E0-430F-D944366B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CD24-DEB1-40CE-8C86-CA050D15A4FD}" type="datetimeFigureOut">
              <a:rPr lang="pl-PL" smtClean="0"/>
              <a:t>01.10.2025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CF2C2CF-F622-09D2-6A08-6790B8DCD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73B79BE8-196F-6BC7-727F-1DC671BE7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538E-4F90-41F4-A008-9CD662AA71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92977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7ABE4E9B-3D59-0BE1-BF7D-E05C9BC0C9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CD24-DEB1-40CE-8C86-CA050D15A4FD}" type="datetimeFigureOut">
              <a:rPr lang="pl-PL" smtClean="0"/>
              <a:t>01.10.2025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0ADCA104-EE1E-E2FE-0274-38D9AB8D4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3541BE5-BABB-5D9C-4A79-9D0641860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538E-4F90-41F4-A008-9CD662AA71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976852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8B3D963-DB83-1EC7-3428-1B8F3A2F0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37F9498-D4DF-B2AB-C4D1-85B100525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85466F6-F6B8-CFB1-7F22-E1C469380D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48357BA-E79E-4CED-E351-F9F47CCDA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CD24-DEB1-40CE-8C86-CA050D15A4FD}" type="datetimeFigureOut">
              <a:rPr lang="pl-PL" smtClean="0"/>
              <a:t>01.10.2025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583A1F5F-8459-BC21-003A-8D85EFDB1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826853D-3DF1-3085-794D-7A5AC30FA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538E-4F90-41F4-A008-9CD662AA71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49045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AC4E838-D3E9-2EA2-1DD5-2FE54E5A7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8F80A1DE-B5E3-F48C-EFF9-C9AB639B69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27D38A7-0607-53B6-297A-FFB3E78128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28C4583-30D8-F2A8-5F14-CA68F17C90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CD24-DEB1-40CE-8C86-CA050D15A4FD}" type="datetimeFigureOut">
              <a:rPr lang="pl-PL" smtClean="0"/>
              <a:t>01.10.2025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610AC35C-3404-5EB7-6B99-A184496C8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277714D-18B3-3FA4-370B-3662D59C1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538E-4F90-41F4-A008-9CD662AA71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3853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1100FBD-D877-8C22-AC12-712381D99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CEE9AFB9-891E-902F-54F3-FA4EB3456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587085A-26F5-20D3-289D-CB08C4BF93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CD24-DEB1-40CE-8C86-CA050D15A4FD}" type="datetimeFigureOut">
              <a:rPr lang="pl-PL" smtClean="0"/>
              <a:t>01.10.2025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2C0B462-2D19-EC28-46CD-15A3E8592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D9026D77-46A7-0C4C-3B60-89A683B46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538E-4F90-41F4-A008-9CD662AA71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3440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0F1A6536-DD8B-2F59-7F07-0DB894665C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ED73E43-5963-91F6-87B0-BB5B78B3C8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09560CD-41DF-8F61-F4B1-D56A36779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3CD24-DEB1-40CE-8C86-CA050D15A4FD}" type="datetimeFigureOut">
              <a:rPr lang="pl-PL" smtClean="0"/>
              <a:t>01.10.2025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B186579-9D28-B0FC-DD5C-DC32B0980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6274FA5-7A6C-233B-88A2-85EAD25F7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2538E-4F90-41F4-A008-9CD662AA71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61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ADB3BC7-6311-807D-22DB-55F19D0E38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0A193AE0-9322-409E-1D17-5CC8E5CFC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B2406B9-2083-D511-3173-7769162231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03CD24-DEB1-40CE-8C86-CA050D15A4FD}" type="datetimeFigureOut">
              <a:rPr lang="pl-PL" smtClean="0"/>
              <a:t>01.10.2025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1A3A578-C4F7-F225-DE58-28F44BEBCB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3FE7CA5-74FF-D41C-E444-18B5549302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E2538E-4F90-41F4-A008-9CD662AA71E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9122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rostokąt 9">
            <a:extLst>
              <a:ext uri="{FF2B5EF4-FFF2-40B4-BE49-F238E27FC236}">
                <a16:creationId xmlns:a16="http://schemas.microsoft.com/office/drawing/2014/main" id="{86D94101-F66A-2482-BC9C-8E63788CE914}"/>
              </a:ext>
            </a:extLst>
          </p:cNvPr>
          <p:cNvSpPr/>
          <p:nvPr/>
        </p:nvSpPr>
        <p:spPr>
          <a:xfrm>
            <a:off x="4103513" y="79023"/>
            <a:ext cx="3973692" cy="13079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7CE3FA82-FE5C-79E0-9E8B-8D1324259685}"/>
              </a:ext>
            </a:extLst>
          </p:cNvPr>
          <p:cNvSpPr/>
          <p:nvPr/>
        </p:nvSpPr>
        <p:spPr>
          <a:xfrm>
            <a:off x="4103513" y="1484488"/>
            <a:ext cx="3973692" cy="23814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8E709A76-AEAF-6027-A95F-0AEB87333043}"/>
              </a:ext>
            </a:extLst>
          </p:cNvPr>
          <p:cNvSpPr/>
          <p:nvPr/>
        </p:nvSpPr>
        <p:spPr>
          <a:xfrm>
            <a:off x="33869" y="79023"/>
            <a:ext cx="3973692" cy="65475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DEA9C129-C3A8-C72F-2C9B-68E2DB0893CB}"/>
              </a:ext>
            </a:extLst>
          </p:cNvPr>
          <p:cNvSpPr/>
          <p:nvPr/>
        </p:nvSpPr>
        <p:spPr>
          <a:xfrm>
            <a:off x="33869" y="829732"/>
            <a:ext cx="3973692" cy="18118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4" name="Prostokąt 13">
            <a:extLst>
              <a:ext uri="{FF2B5EF4-FFF2-40B4-BE49-F238E27FC236}">
                <a16:creationId xmlns:a16="http://schemas.microsoft.com/office/drawing/2014/main" id="{5624018F-AF05-99FB-D154-C06D1E9883F9}"/>
              </a:ext>
            </a:extLst>
          </p:cNvPr>
          <p:cNvSpPr/>
          <p:nvPr/>
        </p:nvSpPr>
        <p:spPr>
          <a:xfrm>
            <a:off x="33869" y="2737557"/>
            <a:ext cx="3973692" cy="15296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333C293-10C1-BB70-B5E0-88C2C4CC5A33}"/>
              </a:ext>
            </a:extLst>
          </p:cNvPr>
          <p:cNvSpPr/>
          <p:nvPr/>
        </p:nvSpPr>
        <p:spPr>
          <a:xfrm>
            <a:off x="33869" y="4363153"/>
            <a:ext cx="3973692" cy="15296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715A7B94-B45D-9AB3-B34C-44853B73CACA}"/>
              </a:ext>
            </a:extLst>
          </p:cNvPr>
          <p:cNvSpPr/>
          <p:nvPr/>
        </p:nvSpPr>
        <p:spPr>
          <a:xfrm>
            <a:off x="34729" y="5988749"/>
            <a:ext cx="3973692" cy="7902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AD75A0A5-BA4F-EB7D-A6EB-4AA99DB050D9}"/>
              </a:ext>
            </a:extLst>
          </p:cNvPr>
          <p:cNvSpPr/>
          <p:nvPr/>
        </p:nvSpPr>
        <p:spPr>
          <a:xfrm>
            <a:off x="4103513" y="3976907"/>
            <a:ext cx="3973692" cy="10812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A9250E6E-1537-A258-E3AF-9C313FFCEF30}"/>
              </a:ext>
            </a:extLst>
          </p:cNvPr>
          <p:cNvSpPr/>
          <p:nvPr/>
        </p:nvSpPr>
        <p:spPr>
          <a:xfrm>
            <a:off x="4103513" y="5155665"/>
            <a:ext cx="3973692" cy="162331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9" name="Prostokąt 18">
            <a:extLst>
              <a:ext uri="{FF2B5EF4-FFF2-40B4-BE49-F238E27FC236}">
                <a16:creationId xmlns:a16="http://schemas.microsoft.com/office/drawing/2014/main" id="{CE3C9D51-2A92-F07C-AAA3-89556EA84500}"/>
              </a:ext>
            </a:extLst>
          </p:cNvPr>
          <p:cNvSpPr/>
          <p:nvPr/>
        </p:nvSpPr>
        <p:spPr>
          <a:xfrm>
            <a:off x="8171437" y="79023"/>
            <a:ext cx="3973692" cy="181187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sz="1000" b="1">
                <a:latin typeface="Roboto Condensed" panose="02000000000000000000" pitchFamily="2" charset="0"/>
                <a:ea typeface="Roboto Condensed" panose="02000000000000000000" pitchFamily="2" charset="0"/>
              </a:rPr>
              <a:t>5. Użytkownicy i ich potrzeby</a:t>
            </a:r>
          </a:p>
          <a:p>
            <a:r>
              <a:rPr lang="pl-PL" sz="1000">
                <a:latin typeface="Roboto Condensed" panose="02000000000000000000" pitchFamily="2" charset="0"/>
                <a:ea typeface="Roboto Condensed" panose="02000000000000000000" pitchFamily="2" charset="0"/>
              </a:rPr>
              <a:t>Kto będzie korzystał z rozwiązania?</a:t>
            </a:r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B52EE12E-728F-46D9-4701-4E2F2CFFEBC4}"/>
              </a:ext>
            </a:extLst>
          </p:cNvPr>
          <p:cNvSpPr/>
          <p:nvPr/>
        </p:nvSpPr>
        <p:spPr>
          <a:xfrm>
            <a:off x="8171437" y="1986848"/>
            <a:ext cx="3973692" cy="15296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7B0AEDFA-1A27-7AB5-6FC0-4A9C45DC66E4}"/>
              </a:ext>
            </a:extLst>
          </p:cNvPr>
          <p:cNvSpPr/>
          <p:nvPr/>
        </p:nvSpPr>
        <p:spPr>
          <a:xfrm>
            <a:off x="8171437" y="3612444"/>
            <a:ext cx="3973692" cy="14456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F1C79126-B97E-C0A2-5069-7A614015B620}"/>
              </a:ext>
            </a:extLst>
          </p:cNvPr>
          <p:cNvSpPr/>
          <p:nvPr/>
        </p:nvSpPr>
        <p:spPr>
          <a:xfrm>
            <a:off x="8172297" y="5154091"/>
            <a:ext cx="3973692" cy="16135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AAD202D9-D0C5-31CA-DFEA-EEA515244971}"/>
              </a:ext>
            </a:extLst>
          </p:cNvPr>
          <p:cNvSpPr txBox="1"/>
          <p:nvPr/>
        </p:nvSpPr>
        <p:spPr>
          <a:xfrm>
            <a:off x="33869" y="187460"/>
            <a:ext cx="60940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ROZWIĄZANIE</a:t>
            </a:r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: &lt;Nazwa rozwiązania&gt;</a:t>
            </a:r>
            <a:b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</a:br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WŁAŚCICIEL</a:t>
            </a:r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: &lt;dane osoby, jednostka&gt;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BC25A99C-3C75-A657-247A-EFBFAD7EFDEC}"/>
              </a:ext>
            </a:extLst>
          </p:cNvPr>
          <p:cNvSpPr txBox="1"/>
          <p:nvPr/>
        </p:nvSpPr>
        <p:spPr>
          <a:xfrm>
            <a:off x="0" y="883574"/>
            <a:ext cx="374730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1. Problem biznesowy i oczekiwane rezultaty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Jaki problem chcemy rozwiązać przy pomocy narzędzi AI i co chcemy osiągnąć?</a:t>
            </a:r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4DB0AD59-D6AD-D3A5-03F3-AE405130BA29}"/>
              </a:ext>
            </a:extLst>
          </p:cNvPr>
          <p:cNvSpPr txBox="1"/>
          <p:nvPr/>
        </p:nvSpPr>
        <p:spPr>
          <a:xfrm>
            <a:off x="46871" y="2782636"/>
            <a:ext cx="38306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2. Wartość biznesowa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Jakie konkretne korzyści przyniesie wdrożenie rozwiązania AI?</a:t>
            </a:r>
          </a:p>
        </p:txBody>
      </p:sp>
      <p:sp>
        <p:nvSpPr>
          <p:cNvPr id="30" name="pole tekstowe 29">
            <a:extLst>
              <a:ext uri="{FF2B5EF4-FFF2-40B4-BE49-F238E27FC236}">
                <a16:creationId xmlns:a16="http://schemas.microsoft.com/office/drawing/2014/main" id="{6A4CACB2-BD16-E5FB-5775-872FB84688E0}"/>
              </a:ext>
            </a:extLst>
          </p:cNvPr>
          <p:cNvSpPr txBox="1"/>
          <p:nvPr/>
        </p:nvSpPr>
        <p:spPr>
          <a:xfrm>
            <a:off x="33869" y="4436667"/>
            <a:ext cx="38436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9. Mierniki sukcesu (KPI)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Co i jak mierzyć, aby umieć określić sukces wdrożenia AI?</a:t>
            </a:r>
          </a:p>
        </p:txBody>
      </p:sp>
      <p:sp>
        <p:nvSpPr>
          <p:cNvPr id="34" name="pole tekstowe 33">
            <a:extLst>
              <a:ext uri="{FF2B5EF4-FFF2-40B4-BE49-F238E27FC236}">
                <a16:creationId xmlns:a16="http://schemas.microsoft.com/office/drawing/2014/main" id="{3A1ADA42-A848-88EE-8725-1C391A85FD97}"/>
              </a:ext>
            </a:extLst>
          </p:cNvPr>
          <p:cNvSpPr txBox="1"/>
          <p:nvPr/>
        </p:nvSpPr>
        <p:spPr>
          <a:xfrm>
            <a:off x="4085574" y="4036557"/>
            <a:ext cx="39736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10. Korzyści dla użytkowników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Jakie będą korzyści dla bezpośrednich użytkowników rozwiązania AI?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D1AED253-5291-1D29-55C5-4842B8BFF674}"/>
              </a:ext>
            </a:extLst>
          </p:cNvPr>
          <p:cNvSpPr txBox="1"/>
          <p:nvPr/>
        </p:nvSpPr>
        <p:spPr>
          <a:xfrm>
            <a:off x="4085574" y="93214"/>
            <a:ext cx="39736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5. Użytkownicy i ich potrzeby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Kto będzie korzystał z rozwiązania?</a:t>
            </a:r>
          </a:p>
        </p:txBody>
      </p:sp>
      <p:sp>
        <p:nvSpPr>
          <p:cNvPr id="40" name="pole tekstowe 39">
            <a:extLst>
              <a:ext uri="{FF2B5EF4-FFF2-40B4-BE49-F238E27FC236}">
                <a16:creationId xmlns:a16="http://schemas.microsoft.com/office/drawing/2014/main" id="{57DCB305-EDC3-455F-409D-83CFE7B5D102}"/>
              </a:ext>
            </a:extLst>
          </p:cNvPr>
          <p:cNvSpPr txBox="1"/>
          <p:nvPr/>
        </p:nvSpPr>
        <p:spPr>
          <a:xfrm>
            <a:off x="4120558" y="5183534"/>
            <a:ext cx="393960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11. Wyzwania dla użytkowników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Jakie będą wyzwania dla bezpośrednich użytkowników rozwiązania AI z jego stosowaniem?</a:t>
            </a:r>
          </a:p>
        </p:txBody>
      </p:sp>
      <p:sp>
        <p:nvSpPr>
          <p:cNvPr id="42" name="pole tekstowe 41">
            <a:extLst>
              <a:ext uri="{FF2B5EF4-FFF2-40B4-BE49-F238E27FC236}">
                <a16:creationId xmlns:a16="http://schemas.microsoft.com/office/drawing/2014/main" id="{B6FB3E1A-6EF0-3F16-85CD-12261CC7A43A}"/>
              </a:ext>
            </a:extLst>
          </p:cNvPr>
          <p:cNvSpPr txBox="1"/>
          <p:nvPr/>
        </p:nvSpPr>
        <p:spPr>
          <a:xfrm>
            <a:off x="4085574" y="1495398"/>
            <a:ext cx="39208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8. Kluczowe działania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Co dokładnie rozwiązanie AI ma robić i jak ma działać?</a:t>
            </a:r>
          </a:p>
        </p:txBody>
      </p:sp>
      <p:sp>
        <p:nvSpPr>
          <p:cNvPr id="44" name="pole tekstowe 43">
            <a:extLst>
              <a:ext uri="{FF2B5EF4-FFF2-40B4-BE49-F238E27FC236}">
                <a16:creationId xmlns:a16="http://schemas.microsoft.com/office/drawing/2014/main" id="{9153FACB-C22A-BAB6-9D39-D77028740D90}"/>
              </a:ext>
            </a:extLst>
          </p:cNvPr>
          <p:cNvSpPr txBox="1"/>
          <p:nvPr/>
        </p:nvSpPr>
        <p:spPr>
          <a:xfrm>
            <a:off x="46011" y="6015528"/>
            <a:ext cx="3961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3. Możliwe przeszkody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Co może utrudnić wdrożenie rozwiązania AI w naszej firmie?</a:t>
            </a:r>
          </a:p>
        </p:txBody>
      </p:sp>
      <p:sp>
        <p:nvSpPr>
          <p:cNvPr id="46" name="pole tekstowe 45">
            <a:extLst>
              <a:ext uri="{FF2B5EF4-FFF2-40B4-BE49-F238E27FC236}">
                <a16:creationId xmlns:a16="http://schemas.microsoft.com/office/drawing/2014/main" id="{7386F678-6D57-3611-1CF1-D5AE1C42E750}"/>
              </a:ext>
            </a:extLst>
          </p:cNvPr>
          <p:cNvSpPr txBox="1"/>
          <p:nvPr/>
        </p:nvSpPr>
        <p:spPr>
          <a:xfrm>
            <a:off x="8171437" y="94798"/>
            <a:ext cx="39736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4. Kluczowe obiekty przetwarzania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Co dokładnie będziemy przetwarzać?</a:t>
            </a:r>
          </a:p>
        </p:txBody>
      </p:sp>
      <p:sp>
        <p:nvSpPr>
          <p:cNvPr id="48" name="pole tekstowe 47">
            <a:extLst>
              <a:ext uri="{FF2B5EF4-FFF2-40B4-BE49-F238E27FC236}">
                <a16:creationId xmlns:a16="http://schemas.microsoft.com/office/drawing/2014/main" id="{6D838575-396C-2BDB-3594-480607D86DBB}"/>
              </a:ext>
            </a:extLst>
          </p:cNvPr>
          <p:cNvSpPr txBox="1"/>
          <p:nvPr/>
        </p:nvSpPr>
        <p:spPr>
          <a:xfrm>
            <a:off x="8171437" y="2055564"/>
            <a:ext cx="39736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6. Systemy źródłowe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Jakie systemy będą dostarczać dane do rozwiązania AI?</a:t>
            </a:r>
          </a:p>
        </p:txBody>
      </p:sp>
      <p:sp>
        <p:nvSpPr>
          <p:cNvPr id="50" name="pole tekstowe 49">
            <a:extLst>
              <a:ext uri="{FF2B5EF4-FFF2-40B4-BE49-F238E27FC236}">
                <a16:creationId xmlns:a16="http://schemas.microsoft.com/office/drawing/2014/main" id="{9260B8B7-DCBE-58A4-3F44-ABC4123F1CF1}"/>
              </a:ext>
            </a:extLst>
          </p:cNvPr>
          <p:cNvSpPr txBox="1"/>
          <p:nvPr/>
        </p:nvSpPr>
        <p:spPr>
          <a:xfrm>
            <a:off x="8155218" y="3612444"/>
            <a:ext cx="39736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7. Systemy odbiorcze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Jakie systemy będą korzystały z wyników dostarczanych przez rozwiązanie AI?</a:t>
            </a:r>
          </a:p>
        </p:txBody>
      </p:sp>
      <p:sp>
        <p:nvSpPr>
          <p:cNvPr id="52" name="pole tekstowe 51">
            <a:extLst>
              <a:ext uri="{FF2B5EF4-FFF2-40B4-BE49-F238E27FC236}">
                <a16:creationId xmlns:a16="http://schemas.microsoft.com/office/drawing/2014/main" id="{627EB3BD-4CE2-278B-F427-1BADF1AF02FF}"/>
              </a:ext>
            </a:extLst>
          </p:cNvPr>
          <p:cNvSpPr txBox="1"/>
          <p:nvPr/>
        </p:nvSpPr>
        <p:spPr>
          <a:xfrm>
            <a:off x="8171437" y="5183534"/>
            <a:ext cx="3957473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12. Dane i ich transformacje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Jakie dane są wymagane do funkcjonowania rozwiązania AI i jak je przygotować?</a:t>
            </a:r>
          </a:p>
        </p:txBody>
      </p:sp>
    </p:spTree>
    <p:extLst>
      <p:ext uri="{BB962C8B-B14F-4D97-AF65-F5344CB8AC3E}">
        <p14:creationId xmlns:p14="http://schemas.microsoft.com/office/powerpoint/2010/main" val="1985765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3D85A-8FDB-95FE-7018-129AB86DB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rostokąt 12">
            <a:extLst>
              <a:ext uri="{FF2B5EF4-FFF2-40B4-BE49-F238E27FC236}">
                <a16:creationId xmlns:a16="http://schemas.microsoft.com/office/drawing/2014/main" id="{D6699597-8545-A300-370D-A2BE9FF35FE5}"/>
              </a:ext>
            </a:extLst>
          </p:cNvPr>
          <p:cNvSpPr/>
          <p:nvPr/>
        </p:nvSpPr>
        <p:spPr>
          <a:xfrm>
            <a:off x="33869" y="94798"/>
            <a:ext cx="3973692" cy="2546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98182B40-C240-E9E1-76B4-99387EDA60DD}"/>
              </a:ext>
            </a:extLst>
          </p:cNvPr>
          <p:cNvSpPr/>
          <p:nvPr/>
        </p:nvSpPr>
        <p:spPr>
          <a:xfrm>
            <a:off x="33869" y="2751669"/>
            <a:ext cx="3973692" cy="15296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63BAEDAE-EA16-E332-58D3-886E14D8FD55}"/>
              </a:ext>
            </a:extLst>
          </p:cNvPr>
          <p:cNvSpPr/>
          <p:nvPr/>
        </p:nvSpPr>
        <p:spPr>
          <a:xfrm>
            <a:off x="34729" y="4391377"/>
            <a:ext cx="3973692" cy="23876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8088A208-EE0B-ED73-C285-7AFD6F978262}"/>
              </a:ext>
            </a:extLst>
          </p:cNvPr>
          <p:cNvSpPr/>
          <p:nvPr/>
        </p:nvSpPr>
        <p:spPr>
          <a:xfrm>
            <a:off x="4109154" y="94798"/>
            <a:ext cx="3973692" cy="25468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9E50795F-5312-E048-3F13-539202DBD179}"/>
              </a:ext>
            </a:extLst>
          </p:cNvPr>
          <p:cNvSpPr/>
          <p:nvPr/>
        </p:nvSpPr>
        <p:spPr>
          <a:xfrm>
            <a:off x="4109154" y="2751669"/>
            <a:ext cx="3973692" cy="401153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4D50406D-0C1A-6D88-1BA9-800CEA76CD11}"/>
              </a:ext>
            </a:extLst>
          </p:cNvPr>
          <p:cNvSpPr/>
          <p:nvPr/>
        </p:nvSpPr>
        <p:spPr>
          <a:xfrm>
            <a:off x="8184439" y="94796"/>
            <a:ext cx="3973692" cy="66684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l-PL" sz="1000">
              <a:latin typeface="Roboto Condensed" panose="02000000000000000000" pitchFamily="2" charset="0"/>
              <a:ea typeface="Roboto Condensed" panose="02000000000000000000" pitchFamily="2" charset="0"/>
            </a:endParaRP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2F71E468-4B8A-E7AF-F374-BD3195E33F5E}"/>
              </a:ext>
            </a:extLst>
          </p:cNvPr>
          <p:cNvSpPr txBox="1"/>
          <p:nvPr/>
        </p:nvSpPr>
        <p:spPr>
          <a:xfrm>
            <a:off x="33869" y="94796"/>
            <a:ext cx="39736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13. Modele ML / </a:t>
            </a:r>
            <a:r>
              <a:rPr lang="pl-PL" sz="1000" b="1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genAI</a:t>
            </a:r>
            <a:endParaRPr lang="pl-PL" sz="1000" b="1" dirty="0">
              <a:latin typeface="Roboto Condensed" panose="02000000000000000000" pitchFamily="2" charset="0"/>
              <a:ea typeface="Roboto Condensed" panose="02000000000000000000" pitchFamily="2" charset="0"/>
            </a:endParaRP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Jakie są oczekiwania dotyczące modeli ML / </a:t>
            </a:r>
            <a:r>
              <a:rPr lang="pl-PL" sz="1000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genAI</a:t>
            </a:r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?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2EF1E63C-5662-B0CF-7F0E-53FDBE40FCEB}"/>
              </a:ext>
            </a:extLst>
          </p:cNvPr>
          <p:cNvSpPr txBox="1"/>
          <p:nvPr/>
        </p:nvSpPr>
        <p:spPr>
          <a:xfrm>
            <a:off x="0" y="2804516"/>
            <a:ext cx="396197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17. Interfejs użytkownika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Jak będzie wyglądał interfejs użytkownika rozwiązania AI od strony </a:t>
            </a:r>
            <a:r>
              <a:rPr lang="pl-PL" sz="1000" dirty="0" err="1">
                <a:latin typeface="Roboto Condensed" panose="02000000000000000000" pitchFamily="2" charset="0"/>
                <a:ea typeface="Roboto Condensed" panose="02000000000000000000" pitchFamily="2" charset="0"/>
              </a:rPr>
              <a:t>UX</a:t>
            </a:r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?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0D7A9A15-C3BC-B9BC-A7F2-7DC7261BD587}"/>
              </a:ext>
            </a:extLst>
          </p:cNvPr>
          <p:cNvSpPr txBox="1"/>
          <p:nvPr/>
        </p:nvSpPr>
        <p:spPr>
          <a:xfrm>
            <a:off x="4076571" y="140962"/>
            <a:ext cx="397369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14. Monitorowanie i doskonalenie modeli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Jak będzie realizowany monitoring pracy modeli i jakie działania będą podejmowane?</a:t>
            </a:r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3664064C-4E56-E69F-0C8A-962D11C7E647}"/>
              </a:ext>
            </a:extLst>
          </p:cNvPr>
          <p:cNvSpPr txBox="1"/>
          <p:nvPr/>
        </p:nvSpPr>
        <p:spPr>
          <a:xfrm>
            <a:off x="4120870" y="2779283"/>
            <a:ext cx="3865662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15. Infrastruktura technologiczna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Jaka jest niezbędna infrastruktura do działania modelu w kontekście wcześniejszych wymagań?</a:t>
            </a:r>
          </a:p>
        </p:txBody>
      </p:sp>
      <p:sp>
        <p:nvSpPr>
          <p:cNvPr id="32" name="pole tekstowe 31">
            <a:extLst>
              <a:ext uri="{FF2B5EF4-FFF2-40B4-BE49-F238E27FC236}">
                <a16:creationId xmlns:a16="http://schemas.microsoft.com/office/drawing/2014/main" id="{6FA3EBFD-DE0F-AC39-B180-6E6F5560E963}"/>
              </a:ext>
            </a:extLst>
          </p:cNvPr>
          <p:cNvSpPr txBox="1"/>
          <p:nvPr/>
        </p:nvSpPr>
        <p:spPr>
          <a:xfrm>
            <a:off x="33869" y="4448077"/>
            <a:ext cx="392810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16. Rozwój aplikacji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Jak będzie wyglądać rozwój inteligentnej aplikacji – części rozwiązania AI?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47166F0A-BEFD-F112-BD7B-C87323A6AF93}"/>
              </a:ext>
            </a:extLst>
          </p:cNvPr>
          <p:cNvSpPr txBox="1"/>
          <p:nvPr/>
        </p:nvSpPr>
        <p:spPr>
          <a:xfrm>
            <a:off x="8151856" y="140962"/>
            <a:ext cx="39736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000" b="1" dirty="0">
                <a:latin typeface="Roboto Condensed" panose="02000000000000000000" pitchFamily="2" charset="0"/>
                <a:ea typeface="Roboto Condensed" panose="02000000000000000000" pitchFamily="2" charset="0"/>
              </a:rPr>
              <a:t>18. Bezpieczeństwo</a:t>
            </a:r>
          </a:p>
          <a:p>
            <a:r>
              <a:rPr lang="pl-PL" sz="1000" dirty="0">
                <a:latin typeface="Roboto Condensed" panose="02000000000000000000" pitchFamily="2" charset="0"/>
                <a:ea typeface="Roboto Condensed" panose="02000000000000000000" pitchFamily="2" charset="0"/>
              </a:rPr>
              <a:t>Jak będzie wyglądało zabezpieczenie inteligentnego rozwiązania AI?</a:t>
            </a:r>
          </a:p>
        </p:txBody>
      </p:sp>
    </p:spTree>
    <p:extLst>
      <p:ext uri="{BB962C8B-B14F-4D97-AF65-F5344CB8AC3E}">
        <p14:creationId xmlns:p14="http://schemas.microsoft.com/office/powerpoint/2010/main" val="2260686049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297</Words>
  <Application>Microsoft Office PowerPoint</Application>
  <PresentationFormat>Panoramiczny</PresentationFormat>
  <Paragraphs>39</Paragraphs>
  <Slides>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Roboto Condensed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Andrzej Sobczak</dc:creator>
  <cp:lastModifiedBy>Andrzej Sobczak</cp:lastModifiedBy>
  <cp:revision>2</cp:revision>
  <dcterms:created xsi:type="dcterms:W3CDTF">2025-02-03T00:08:39Z</dcterms:created>
  <dcterms:modified xsi:type="dcterms:W3CDTF">2025-10-01T15:12:16Z</dcterms:modified>
</cp:coreProperties>
</file>